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436" r:id="rId11"/>
    <p:sldId id="362" r:id="rId12"/>
    <p:sldId id="366" r:id="rId13"/>
    <p:sldId id="367" r:id="rId14"/>
    <p:sldId id="370" r:id="rId15"/>
    <p:sldId id="368" r:id="rId16"/>
    <p:sldId id="369" r:id="rId17"/>
    <p:sldId id="372" r:id="rId18"/>
    <p:sldId id="373" r:id="rId19"/>
    <p:sldId id="371" r:id="rId20"/>
    <p:sldId id="364" r:id="rId21"/>
    <p:sldId id="365" r:id="rId22"/>
    <p:sldId id="374" r:id="rId23"/>
    <p:sldId id="383" r:id="rId24"/>
    <p:sldId id="376" r:id="rId25"/>
    <p:sldId id="375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268" r:id="rId52"/>
    <p:sldId id="403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404" r:id="rId62"/>
    <p:sldId id="405" r:id="rId63"/>
    <p:sldId id="406" r:id="rId64"/>
    <p:sldId id="407" r:id="rId65"/>
    <p:sldId id="462" r:id="rId66"/>
    <p:sldId id="464" r:id="rId67"/>
    <p:sldId id="463" r:id="rId68"/>
    <p:sldId id="408" r:id="rId69"/>
    <p:sldId id="409" r:id="rId70"/>
    <p:sldId id="266" r:id="rId71"/>
    <p:sldId id="438" r:id="rId72"/>
    <p:sldId id="439" r:id="rId73"/>
    <p:sldId id="410" r:id="rId74"/>
    <p:sldId id="437" r:id="rId75"/>
    <p:sldId id="412" r:id="rId76"/>
    <p:sldId id="431" r:id="rId77"/>
    <p:sldId id="413" r:id="rId78"/>
    <p:sldId id="414" r:id="rId79"/>
    <p:sldId id="415" r:id="rId80"/>
    <p:sldId id="433" r:id="rId81"/>
    <p:sldId id="423" r:id="rId82"/>
    <p:sldId id="422" r:id="rId83"/>
    <p:sldId id="440" r:id="rId84"/>
    <p:sldId id="432" r:id="rId85"/>
    <p:sldId id="434" r:id="rId86"/>
    <p:sldId id="435" r:id="rId87"/>
    <p:sldId id="430" r:id="rId88"/>
    <p:sldId id="441" r:id="rId89"/>
    <p:sldId id="442" r:id="rId90"/>
    <p:sldId id="443" r:id="rId91"/>
    <p:sldId id="444" r:id="rId92"/>
    <p:sldId id="445" r:id="rId93"/>
    <p:sldId id="446" r:id="rId94"/>
    <p:sldId id="450" r:id="rId95"/>
    <p:sldId id="447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8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06/17/2025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06/17/2025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06/17/2025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06/17/2025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Version-control-with-git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gjbex.github.io/Machine-learning-with-Python/" TargetMode="External"/><Relationship Id="rId3" Type="http://schemas.openxmlformats.org/officeDocument/2006/relationships/hyperlink" Target="https://gjbex.github.io/Containers-for-HPC/" TargetMode="External"/><Relationship Id="rId7" Type="http://schemas.openxmlformats.org/officeDocument/2006/relationships/hyperlink" Target="https://gjbex.github.io/Python-on-GPUs/" TargetMode="External"/><Relationship Id="rId2" Type="http://schemas.openxmlformats.org/officeDocument/2006/relationships/hyperlink" Target="https://gjbex.github.io/Workflows-for-HP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jbex.github.io/Python-for-HPC/" TargetMode="External"/><Relationship Id="rId5" Type="http://schemas.openxmlformats.org/officeDocument/2006/relationships/hyperlink" Target="https://gjbex.github.io/Python-for-data-science/" TargetMode="External"/><Relationship Id="rId4" Type="http://schemas.openxmlformats.org/officeDocument/2006/relationships/hyperlink" Target="https://gjbex.github.io/Scientific-Python/" TargetMode="External"/><Relationship Id="rId9" Type="http://schemas.openxmlformats.org/officeDocument/2006/relationships/hyperlink" Target="https://gjbex.github.io/Deploying-LLMs-locall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Workflows-for-HPC/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Python-for-HPC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9898F1-9A57-2BA8-CCF9-F717F26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How to manage your code?</a:t>
            </a:r>
            <a:endParaRPr lang="LID4096" dirty="0"/>
          </a:p>
        </p:txBody>
      </p:sp>
      <p:pic>
        <p:nvPicPr>
          <p:cNvPr id="8" name="Picture 7" descr="Cardboard boxes">
            <a:extLst>
              <a:ext uri="{FF2B5EF4-FFF2-40B4-BE49-F238E27FC236}">
                <a16:creationId xmlns:a16="http://schemas.microsoft.com/office/drawing/2014/main" id="{EDEF3599-8107-E78C-00BD-4BCEA697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14678" b="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D7AB-03A7-C6D1-45B7-AC26903C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Transfer back and forth?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64B1-6F97-5AAA-3367-D5D5D381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ACE35-E356-7819-E76E-019E0055264D}"/>
              </a:ext>
            </a:extLst>
          </p:cNvPr>
          <p:cNvSpPr txBox="1"/>
          <p:nvPr/>
        </p:nvSpPr>
        <p:spPr>
          <a:xfrm>
            <a:off x="6951502" y="5986284"/>
            <a:ext cx="487793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https://gjbex.github.io/Version-control-with-git/</a:t>
            </a:r>
            <a:r>
              <a:rPr lang="en-US" dirty="0"/>
              <a:t> </a:t>
            </a:r>
            <a:endParaRPr lang="LID409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67F6E2-3CEF-3FDD-848E-7C7AEED95575}"/>
              </a:ext>
            </a:extLst>
          </p:cNvPr>
          <p:cNvGrpSpPr/>
          <p:nvPr/>
        </p:nvGrpSpPr>
        <p:grpSpPr>
          <a:xfrm>
            <a:off x="6865822" y="3188950"/>
            <a:ext cx="5013390" cy="1210269"/>
            <a:chOff x="6865822" y="3188950"/>
            <a:chExt cx="5013390" cy="12102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0A0AE-2155-1DEE-E1D6-BF5D135C2780}"/>
                </a:ext>
              </a:extLst>
            </p:cNvPr>
            <p:cNvSpPr txBox="1"/>
            <p:nvPr/>
          </p:nvSpPr>
          <p:spPr>
            <a:xfrm>
              <a:off x="6865822" y="3691333"/>
              <a:ext cx="4594656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Use version control!</a:t>
              </a:r>
              <a:endParaRPr lang="LID4096" sz="4000" dirty="0"/>
            </a:p>
          </p:txBody>
        </p:sp>
        <p:pic>
          <p:nvPicPr>
            <p:cNvPr id="11" name="Graphic 10" descr="Thumbs up sign with solid fill">
              <a:extLst>
                <a:ext uri="{FF2B5EF4-FFF2-40B4-BE49-F238E27FC236}">
                  <a16:creationId xmlns:a16="http://schemas.microsoft.com/office/drawing/2014/main" id="{525C4CF0-7151-DB0E-5AD5-32BF3E5B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55012" y="3188950"/>
              <a:ext cx="724200" cy="724200"/>
            </a:xfrm>
            <a:prstGeom prst="rect">
              <a:avLst/>
            </a:prstGeom>
          </p:spPr>
        </p:pic>
      </p:grpSp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D11433DD-328E-BD72-69E4-454DBACD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584" y="174216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8F340-EAA5-87D1-4DA9-EBAC58C7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Arrow files</a:t>
            </a:r>
            <a:endParaRPr lang="LID4096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6B0A-289A-1F5C-2B98-319D482D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How?  Use Hugging Face datasets library</a:t>
            </a:r>
          </a:p>
          <a:p>
            <a:pPr lvl="1"/>
            <a:r>
              <a:rPr lang="en-US" sz="2000" dirty="0"/>
              <a:t>Python only</a:t>
            </a:r>
          </a:p>
          <a:p>
            <a:pPr lvl="1"/>
            <a:r>
              <a:rPr lang="en-US" sz="2000" dirty="0"/>
              <a:t>Directory</a:t>
            </a:r>
          </a:p>
          <a:p>
            <a:pPr lvl="2"/>
            <a:r>
              <a:rPr lang="en-US" dirty="0"/>
              <a:t>Data: Arrow files</a:t>
            </a:r>
          </a:p>
          <a:p>
            <a:pPr lvl="2"/>
            <a:r>
              <a:rPr lang="en-US" dirty="0"/>
              <a:t>Metadata: JSON file</a:t>
            </a:r>
          </a:p>
          <a:p>
            <a:pPr lvl="1"/>
            <a:r>
              <a:rPr lang="en-US" sz="2000" dirty="0"/>
              <a:t>Easily split data into train and test</a:t>
            </a:r>
          </a:p>
          <a:p>
            <a:pPr lvl="1"/>
            <a:r>
              <a:rPr lang="en-US" sz="2000" dirty="0"/>
              <a:t>Easy to use with </a:t>
            </a:r>
            <a:r>
              <a:rPr lang="en-US" sz="2000" dirty="0" err="1"/>
              <a:t>PyTorch</a:t>
            </a:r>
            <a:r>
              <a:rPr lang="en-US" sz="2000" dirty="0"/>
              <a:t>/TensorFlow</a:t>
            </a:r>
            <a:endParaRPr lang="LID4096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81ED12-8CD8-6A37-6B9D-4A71D9DC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C4DE-8A23-71E6-BF13-D88E006C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100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21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35E9-3D50-70B8-4609-A38111F2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for images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82D3-35E6-F096-319D-80A13B04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read 2,000 images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DB71-4FE4-C813-6F18-69A64FDD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101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CF3EEC-2363-BB07-AD84-184548E1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10204"/>
              </p:ext>
            </p:extLst>
          </p:nvPr>
        </p:nvGraphicFramePr>
        <p:xfrm>
          <a:off x="1727200" y="251793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1438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796216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293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0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582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94E36E0-CBB6-1752-8EA2-A0C3FB43EE47}"/>
              </a:ext>
            </a:extLst>
          </p:cNvPr>
          <p:cNvGrpSpPr/>
          <p:nvPr/>
        </p:nvGrpSpPr>
        <p:grpSpPr>
          <a:xfrm>
            <a:off x="2038250" y="4810169"/>
            <a:ext cx="8477600" cy="805808"/>
            <a:chOff x="2038250" y="4810169"/>
            <a:chExt cx="8477600" cy="8058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7F12DC-787F-64B3-8E36-B789DDD91EE7}"/>
                </a:ext>
              </a:extLst>
            </p:cNvPr>
            <p:cNvSpPr txBox="1"/>
            <p:nvPr/>
          </p:nvSpPr>
          <p:spPr>
            <a:xfrm>
              <a:off x="2038250" y="5092757"/>
              <a:ext cx="7927940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Reading many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9" name="Graphic 8" descr="Thumbs Down with solid fill">
              <a:extLst>
                <a:ext uri="{FF2B5EF4-FFF2-40B4-BE49-F238E27FC236}">
                  <a16:creationId xmlns:a16="http://schemas.microsoft.com/office/drawing/2014/main" id="{7A992436-C3D3-4326-4978-1BB1BD56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1649" y="4810169"/>
              <a:ext cx="724201" cy="72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00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B65-34D2-442A-BBCD-C80C05AC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disks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DF27-65A5-8999-4777-BE03823F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10,000 reads of 2,000 matrices 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Scenario 1: read from </a:t>
            </a:r>
            <a:r>
              <a:rPr lang="en-US" dirty="0" err="1"/>
              <a:t>lustre</a:t>
            </a:r>
            <a:endParaRPr lang="en-US" dirty="0"/>
          </a:p>
          <a:p>
            <a:pPr lvl="1"/>
            <a:r>
              <a:rPr lang="en-US" dirty="0"/>
              <a:t>Scenario 2: copy from </a:t>
            </a:r>
            <a:r>
              <a:rPr lang="en-US" dirty="0" err="1"/>
              <a:t>lustre</a:t>
            </a:r>
            <a:r>
              <a:rPr lang="en-US" dirty="0"/>
              <a:t> to local SSD, read from SSD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157D3-F4D3-D70F-CA80-E8AD5429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102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91A85B-FE84-B9B6-0DD8-F247227A9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83647"/>
              </p:ext>
            </p:extLst>
          </p:nvPr>
        </p:nvGraphicFramePr>
        <p:xfrm>
          <a:off x="1799771" y="3485357"/>
          <a:ext cx="83892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1649681710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758874656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284378787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3031771829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43998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56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format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42.2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11.0 + 36.9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10.6 + 41.2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17.0 + 52.4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5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67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F752-3341-1F37-EAEA-BD6D4D2B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environments &amp; I/O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65E96-5573-8DFF-B307-101088F7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R/Python</a:t>
            </a:r>
          </a:p>
          <a:p>
            <a:pPr lvl="1"/>
            <a:r>
              <a:rPr lang="en-US" dirty="0"/>
              <a:t>Scripts load many modules/packages </a:t>
            </a:r>
            <a:r>
              <a:rPr lang="en-US" dirty="0">
                <a:sym typeface="Symbol" panose="05050102010706020507" pitchFamily="18" charset="2"/>
              </a:rPr>
              <a:t></a:t>
            </a:r>
            <a:r>
              <a:rPr lang="en-US" dirty="0"/>
              <a:t> many metadata operations!</a:t>
            </a:r>
          </a:p>
          <a:p>
            <a:r>
              <a:rPr lang="en-US" dirty="0"/>
              <a:t>Solution: use containers</a:t>
            </a:r>
          </a:p>
          <a:p>
            <a:pPr lvl="1"/>
            <a:r>
              <a:rPr lang="en-US" dirty="0" err="1"/>
              <a:t>Apptainer</a:t>
            </a:r>
            <a:r>
              <a:rPr lang="en-US" dirty="0"/>
              <a:t> is supported on VSC systems</a:t>
            </a:r>
          </a:p>
          <a:p>
            <a:pPr lvl="1"/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US" dirty="0" err="1"/>
              <a:t>Lmod</a:t>
            </a:r>
            <a:r>
              <a:rPr lang="en-US" dirty="0"/>
              <a:t> load + Python module load: 14 s + gazillion metadata IOPs</a:t>
            </a:r>
          </a:p>
          <a:p>
            <a:pPr lvl="1"/>
            <a:r>
              <a:rPr lang="en-US" dirty="0"/>
              <a:t>Start container (3 GB image) + Python module load: 7 s + 1 metadata IOP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009B-B2F8-5418-0963-78E015CD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103</a:t>
            </a:fld>
            <a:endParaRPr lang="LID4096"/>
          </a:p>
        </p:txBody>
      </p:sp>
      <p:pic>
        <p:nvPicPr>
          <p:cNvPr id="5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1100FD4A-B170-9E10-00E0-F4638892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172" y="1870075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68602-113F-D7FF-8749-8D09E8F64B3A}"/>
              </a:ext>
            </a:extLst>
          </p:cNvPr>
          <p:cNvSpPr txBox="1"/>
          <p:nvPr/>
        </p:nvSpPr>
        <p:spPr>
          <a:xfrm>
            <a:off x="3951514" y="5897325"/>
            <a:ext cx="4506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LID4096" dirty="0">
                <a:hlinkClick r:id="rId3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832160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D70D-9377-C47D-C484-DE3BDDDF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A305-C9FB-5F97-1F3F-6E33398B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C25B9-C708-9CD1-F26B-580EA084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484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BDE228-78F1-1E72-57D2-1122931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Conclusions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D1693-423C-9B98-C1EC-1C3CE65F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HPC supports data science</a:t>
            </a:r>
          </a:p>
          <a:p>
            <a:r>
              <a:rPr lang="en-US" sz="2200"/>
              <a:t>There is a learning curve</a:t>
            </a:r>
          </a:p>
          <a:p>
            <a:r>
              <a:rPr lang="en-US" sz="2200"/>
              <a:t>There is support</a:t>
            </a:r>
          </a:p>
          <a:p>
            <a:r>
              <a:rPr lang="en-US" sz="2200"/>
              <a:t>There is training</a:t>
            </a:r>
            <a:endParaRPr lang="LID4096" sz="2200"/>
          </a:p>
        </p:txBody>
      </p:sp>
      <p:pic>
        <p:nvPicPr>
          <p:cNvPr id="8" name="Picture 7" descr="People in group therapy">
            <a:extLst>
              <a:ext uri="{FF2B5EF4-FFF2-40B4-BE49-F238E27FC236}">
                <a16:creationId xmlns:a16="http://schemas.microsoft.com/office/drawing/2014/main" id="{DF6372A9-ECC4-1C2F-131D-4EC6C5D6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21268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E901-6A17-F3B5-3FF3-C5166814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312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39F1-3267-D66D-CBDC-6988B112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go from here?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D179-3F21-EBB8-9383-9AFF1006C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Workflows for HPC</a:t>
            </a:r>
            <a:endParaRPr lang="en-US"/>
          </a:p>
          <a:p>
            <a:r>
              <a:rPr lang="en-US">
                <a:hlinkClick r:id="rId3"/>
              </a:rPr>
              <a:t>Containers on HPC</a:t>
            </a:r>
            <a:endParaRPr lang="en-US"/>
          </a:p>
          <a:p>
            <a:r>
              <a:rPr lang="en-US">
                <a:hlinkClick r:id="rId4"/>
              </a:rPr>
              <a:t>Scientific Python</a:t>
            </a:r>
            <a:endParaRPr lang="en-US"/>
          </a:p>
          <a:p>
            <a:r>
              <a:rPr lang="en-US">
                <a:hlinkClick r:id="rId5"/>
              </a:rPr>
              <a:t>Python for data science</a:t>
            </a:r>
            <a:endParaRPr lang="en-US"/>
          </a:p>
          <a:p>
            <a:r>
              <a:rPr lang="en-US">
                <a:hlinkClick r:id="rId6"/>
              </a:rPr>
              <a:t>Python for HPC</a:t>
            </a:r>
            <a:endParaRPr lang="en-US"/>
          </a:p>
          <a:p>
            <a:r>
              <a:rPr lang="en-US">
                <a:hlinkClick r:id="rId7"/>
              </a:rPr>
              <a:t>Python on GPUs</a:t>
            </a:r>
            <a:endParaRPr lang="en-US"/>
          </a:p>
          <a:p>
            <a:r>
              <a:rPr lang="en-US">
                <a:hlinkClick r:id="rId8"/>
              </a:rPr>
              <a:t>Machine learning with Python</a:t>
            </a:r>
            <a:endParaRPr lang="en-US"/>
          </a:p>
          <a:p>
            <a:r>
              <a:rPr lang="en-US">
                <a:hlinkClick r:id="rId9"/>
              </a:rPr>
              <a:t>Deploying LLMs locally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AE526A-D1C1-2E79-ABFE-B37D54FBF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C/C++/Fortran</a:t>
            </a:r>
          </a:p>
          <a:p>
            <a:r>
              <a:rPr lang="en-US"/>
              <a:t>Parallel programming</a:t>
            </a:r>
          </a:p>
          <a:p>
            <a:r>
              <a:rPr lang="en-US"/>
              <a:t>GPU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A978-862F-BD2E-C797-78B94D06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539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D5EB01-A6AF-3944-88CF-4A472BEB3B14}"/>
              </a:ext>
            </a:extLst>
          </p:cNvPr>
          <p:cNvGrpSpPr/>
          <p:nvPr/>
        </p:nvGrpSpPr>
        <p:grpSpPr>
          <a:xfrm>
            <a:off x="9204937" y="3074079"/>
            <a:ext cx="1609286" cy="2010255"/>
            <a:chOff x="9204937" y="3074079"/>
            <a:chExt cx="1609286" cy="20102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E716E1-CBD0-AAD4-AA22-67D72C0F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4937" y="3074079"/>
              <a:ext cx="1609286" cy="11836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C1C990-10EA-2700-6525-C5AF9141159E}"/>
                </a:ext>
              </a:extLst>
            </p:cNvPr>
            <p:cNvSpPr txBox="1"/>
            <p:nvPr/>
          </p:nvSpPr>
          <p:spPr>
            <a:xfrm>
              <a:off x="9307285" y="4561114"/>
              <a:ext cx="1114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CRAN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3BEB54-190E-2235-16F4-715D3992BB79}"/>
              </a:ext>
            </a:extLst>
          </p:cNvPr>
          <p:cNvGrpSpPr/>
          <p:nvPr/>
        </p:nvGrpSpPr>
        <p:grpSpPr>
          <a:xfrm>
            <a:off x="6096000" y="2601723"/>
            <a:ext cx="5601364" cy="3351423"/>
            <a:chOff x="6096000" y="2601723"/>
            <a:chExt cx="5601364" cy="33514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5BC505-39BE-66F4-007A-733D31D19DF8}"/>
                </a:ext>
              </a:extLst>
            </p:cNvPr>
            <p:cNvGrpSpPr/>
            <p:nvPr/>
          </p:nvGrpSpPr>
          <p:grpSpPr>
            <a:xfrm>
              <a:off x="6267236" y="2601723"/>
              <a:ext cx="5430128" cy="1465033"/>
              <a:chOff x="6267236" y="2601723"/>
              <a:chExt cx="5430128" cy="1465033"/>
            </a:xfrm>
          </p:grpSpPr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30A02069-44A7-AE64-71D4-678EF0ECEF93}"/>
                  </a:ext>
                </a:extLst>
              </p:cNvPr>
              <p:cNvSpPr/>
              <p:nvPr/>
            </p:nvSpPr>
            <p:spPr>
              <a:xfrm>
                <a:off x="6267236" y="3198198"/>
                <a:ext cx="893851" cy="510773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D09D0-04E0-D1DD-AF34-54BB33D35321}"/>
                  </a:ext>
                </a:extLst>
              </p:cNvPr>
              <p:cNvSpPr txBox="1"/>
              <p:nvPr/>
            </p:nvSpPr>
            <p:spPr>
              <a:xfrm>
                <a:off x="7928384" y="2601723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python  data_parsing.py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377C71-1D0C-DED7-03C0-B6044A448CF2}"/>
                  </a:ext>
                </a:extLst>
              </p:cNvPr>
              <p:cNvSpPr txBox="1"/>
              <p:nvPr/>
            </p:nvSpPr>
            <p:spPr>
              <a:xfrm>
                <a:off x="7928384" y="3697424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Rscript</a:t>
                </a:r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data_parsing.R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9E243-0BAC-6D5B-D93A-C446F59EBA98}"/>
                </a:ext>
              </a:extLst>
            </p:cNvPr>
            <p:cNvSpPr txBox="1"/>
            <p:nvPr/>
          </p:nvSpPr>
          <p:spPr>
            <a:xfrm>
              <a:off x="6096000" y="4568151"/>
              <a:ext cx="3493212" cy="1384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Transition from GUI/interactive to command line/batch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Options</a:t>
            </a:r>
            <a:endParaRPr lang="LID4096" sz="3600"/>
          </a:p>
        </p:txBody>
      </p:sp>
      <p:pic>
        <p:nvPicPr>
          <p:cNvPr id="6" name="Picture 5" descr="Aerial shot of a cargo ship in the sea">
            <a:extLst>
              <a:ext uri="{FF2B5EF4-FFF2-40B4-BE49-F238E27FC236}">
                <a16:creationId xmlns:a16="http://schemas.microsoft.com/office/drawing/2014/main" id="{B2D893AC-89A6-E459-4771-F8D8CC1C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300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Pre-installed modules</a:t>
            </a:r>
          </a:p>
          <a:p>
            <a:r>
              <a:rPr lang="en-US" sz="1800"/>
              <a:t>Install your own packages</a:t>
            </a:r>
          </a:p>
          <a:p>
            <a:r>
              <a:rPr lang="en-US" sz="1800"/>
              <a:t>Use containers</a:t>
            </a:r>
          </a:p>
          <a:p>
            <a:pPr lvl="1"/>
            <a:r>
              <a:rPr lang="en-US" sz="1800"/>
              <a:t>Not in scope: see </a:t>
            </a:r>
            <a:r>
              <a:rPr lang="en-US" sz="1800">
                <a:hlinkClick r:id="rId3"/>
              </a:rPr>
              <a:t>https://gjbex.github.io/Containers-for-HPC/</a:t>
            </a:r>
            <a:r>
              <a:rPr lang="en-US" sz="1800"/>
              <a:t> </a:t>
            </a:r>
            <a:endParaRPr lang="LID4096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LID409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418881" y="2890390"/>
            <a:ext cx="2888932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Many,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175AAC-083C-4DB8-7C62-10A0342AF93D}"/>
              </a:ext>
            </a:extLst>
          </p:cNvPr>
          <p:cNvGrpSpPr/>
          <p:nvPr/>
        </p:nvGrpSpPr>
        <p:grpSpPr>
          <a:xfrm>
            <a:off x="1585645" y="2578254"/>
            <a:ext cx="8783426" cy="846048"/>
            <a:chOff x="1585645" y="2578254"/>
            <a:chExt cx="8783426" cy="846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96AB11-9ECF-D5E6-6532-B07AB9001B2D}"/>
                </a:ext>
              </a:extLst>
            </p:cNvPr>
            <p:cNvSpPr txBox="1"/>
            <p:nvPr/>
          </p:nvSpPr>
          <p:spPr>
            <a:xfrm>
              <a:off x="1585645" y="3054970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list  --explicit  &gt;  environment_spec.txt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8AC9E7C1-BCDB-9C8E-7382-EFB639E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2578254"/>
              <a:ext cx="724200" cy="724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1A9F0-C5BF-9530-6384-9B0A6F82360D}"/>
              </a:ext>
            </a:extLst>
          </p:cNvPr>
          <p:cNvGrpSpPr/>
          <p:nvPr/>
        </p:nvGrpSpPr>
        <p:grpSpPr>
          <a:xfrm>
            <a:off x="1585644" y="3687884"/>
            <a:ext cx="8783427" cy="788664"/>
            <a:chOff x="1585644" y="3687884"/>
            <a:chExt cx="8783427" cy="788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0F4B9-0DC7-9C46-5D2A-B83B61031A04}"/>
                </a:ext>
              </a:extLst>
            </p:cNvPr>
            <p:cNvSpPr txBox="1"/>
            <p:nvPr/>
          </p:nvSpPr>
          <p:spPr>
            <a:xfrm>
              <a:off x="1585644" y="4107216"/>
              <a:ext cx="7938499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env export  --from-history  &gt;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environment.yml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Graphic 7" descr="Thumbs up sign with solid fill">
              <a:extLst>
                <a:ext uri="{FF2B5EF4-FFF2-40B4-BE49-F238E27FC236}">
                  <a16:creationId xmlns:a16="http://schemas.microsoft.com/office/drawing/2014/main" id="{1D398045-43A7-2AA1-18C7-C55F19288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3687884"/>
              <a:ext cx="724200" cy="724200"/>
            </a:xfrm>
            <a:prstGeom prst="rect">
              <a:avLst/>
            </a:prstGeom>
          </p:spPr>
        </p:pic>
      </p:grpSp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683532E-6EC8-1371-F4D1-84FA3789AD5B}"/>
              </a:ext>
            </a:extLst>
          </p:cNvPr>
          <p:cNvGrpSpPr/>
          <p:nvPr/>
        </p:nvGrpSpPr>
        <p:grpSpPr>
          <a:xfrm>
            <a:off x="1585645" y="5949800"/>
            <a:ext cx="8783426" cy="724200"/>
            <a:chOff x="1585645" y="5949800"/>
            <a:chExt cx="8783426" cy="724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1AE5F-0855-5FB4-03BF-AEFBCD80C180}"/>
                </a:ext>
              </a:extLst>
            </p:cNvPr>
            <p:cNvSpPr txBox="1"/>
            <p:nvPr/>
          </p:nvSpPr>
          <p:spPr>
            <a:xfrm>
              <a:off x="1585645" y="6006789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create  -n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-c intel  </a:t>
              </a:r>
              <a:r>
                <a:rPr lang="en-US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intelpython3_full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Graphic 11" descr="Thumbs up sign with solid fill">
              <a:extLst>
                <a:ext uri="{FF2B5EF4-FFF2-40B4-BE49-F238E27FC236}">
                  <a16:creationId xmlns:a16="http://schemas.microsoft.com/office/drawing/2014/main" id="{87258E0F-A694-3C20-BAD8-2B7EC872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5949800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393935-C4E3-3FFF-AC53-55B45C6C569F}"/>
              </a:ext>
            </a:extLst>
          </p:cNvPr>
          <p:cNvGrpSpPr/>
          <p:nvPr/>
        </p:nvGrpSpPr>
        <p:grpSpPr>
          <a:xfrm>
            <a:off x="6395820" y="1284138"/>
            <a:ext cx="724200" cy="1292444"/>
            <a:chOff x="6395820" y="1284138"/>
            <a:chExt cx="724200" cy="1292444"/>
          </a:xfrm>
        </p:grpSpPr>
        <p:pic>
          <p:nvPicPr>
            <p:cNvPr id="5" name="Picture 2" descr="C:\Users\lucg5005\AppData\Local\Microsoft\Windows\Temporary Internet Files\Content.IE5\CWZUAEH4\lgi01a201309290600[1].jpg">
              <a:extLst>
                <a:ext uri="{FF2B5EF4-FFF2-40B4-BE49-F238E27FC236}">
                  <a16:creationId xmlns:a16="http://schemas.microsoft.com/office/drawing/2014/main" id="{B8EE8CBC-1DD0-C5A6-DA64-FBD973601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845" y="1995674"/>
              <a:ext cx="566151" cy="58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7F4308D3-7387-3F06-E910-0CE156322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5820" y="1284138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706757" y="274698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309BB4-7120-709E-46FF-9F9192BD08DF}"/>
              </a:ext>
            </a:extLst>
          </p:cNvPr>
          <p:cNvGrpSpPr/>
          <p:nvPr/>
        </p:nvGrpSpPr>
        <p:grpSpPr>
          <a:xfrm>
            <a:off x="2954082" y="5226018"/>
            <a:ext cx="6696582" cy="950945"/>
            <a:chOff x="2954082" y="5226018"/>
            <a:chExt cx="6696582" cy="9509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EDBA18-EA0A-33C5-8B5F-F49FFC0858EF}"/>
                </a:ext>
              </a:extLst>
            </p:cNvPr>
            <p:cNvSpPr txBox="1"/>
            <p:nvPr/>
          </p:nvSpPr>
          <p:spPr>
            <a:xfrm>
              <a:off x="2954082" y="5653743"/>
              <a:ext cx="6283836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No output, 1 hour of computations lost!</a:t>
              </a:r>
              <a:endParaRPr lang="LID4096" sz="2800" dirty="0"/>
            </a:p>
          </p:txBody>
        </p:sp>
        <p:pic>
          <p:nvPicPr>
            <p:cNvPr id="17" name="Picture 2" descr="C:\Users\lucg5005\AppData\Local\Microsoft\Windows\Temporary Internet Files\Content.IE5\CWZUAEH4\lgi01a201309290600[1].jpg">
              <a:extLst>
                <a:ext uri="{FF2B5EF4-FFF2-40B4-BE49-F238E27FC236}">
                  <a16:creationId xmlns:a16="http://schemas.microsoft.com/office/drawing/2014/main" id="{6298DCE4-14FE-B0BB-BC1D-FB97403A9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513" y="5226018"/>
              <a:ext cx="566151" cy="58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50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62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C968378A-5FBE-5AF2-ACD7-A1D9FECC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093" y="2656956"/>
            <a:ext cx="1182733" cy="178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F811-923C-1C69-6C7F-952DDB088F26}"/>
              </a:ext>
            </a:extLst>
          </p:cNvPr>
          <p:cNvSpPr txBox="1"/>
          <p:nvPr/>
        </p:nvSpPr>
        <p:spPr>
          <a:xfrm>
            <a:off x="6836228" y="3198167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than serial?!?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D9CF4C-1335-422A-16CD-DDCFEFE9ED5A}"/>
              </a:ext>
            </a:extLst>
          </p:cNvPr>
          <p:cNvSpPr txBox="1"/>
          <p:nvPr/>
        </p:nvSpPr>
        <p:spPr>
          <a:xfrm>
            <a:off x="5061857" y="5020161"/>
            <a:ext cx="51253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 always via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check documentation!</a:t>
            </a:r>
            <a:endParaRPr lang="LID4096" sz="2400" dirty="0"/>
          </a:p>
        </p:txBody>
      </p:sp>
      <p:pic>
        <p:nvPicPr>
          <p:cNvPr id="7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B3C2676F-BC19-95A2-499F-AB823A43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27" y="545511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08EA0-D507-7E55-2988-F9B5F7E9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The whole picture</a:t>
            </a:r>
            <a:endParaRPr lang="LID4096" sz="5400"/>
          </a:p>
        </p:txBody>
      </p:sp>
      <p:sp>
        <p:nvSpPr>
          <p:cNvPr id="10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4606-D2A9-E6EC-53AF-EF4C93F19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Vary both</a:t>
            </a:r>
          </a:p>
          <a:p>
            <a:pPr lvl="1"/>
            <a:r>
              <a:rPr lang="en-US" sz="2200"/>
              <a:t>Number of tasks</a:t>
            </a:r>
          </a:p>
          <a:p>
            <a:pPr lvl="1"/>
            <a:r>
              <a:rPr lang="en-US" sz="2200"/>
              <a:t>Number of CPUs/task</a:t>
            </a:r>
          </a:p>
          <a:p>
            <a:pPr lvl="1"/>
            <a:endParaRPr lang="en-US" sz="2200"/>
          </a:p>
          <a:p>
            <a:r>
              <a:rPr lang="en-US" sz="2200"/>
              <a:t>Here</a:t>
            </a:r>
          </a:p>
          <a:p>
            <a:pPr lvl="1"/>
            <a:r>
              <a:rPr lang="en-US" sz="2200"/>
              <a:t>Number of tasks = 48</a:t>
            </a:r>
          </a:p>
          <a:p>
            <a:pPr lvl="1"/>
            <a:r>
              <a:rPr lang="en-US" sz="2200"/>
              <a:t>CPUs per task = 2</a:t>
            </a:r>
            <a:endParaRPr lang="LID4096" sz="22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FA4C80-4053-EE41-489F-08B9E7E5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3B74-8AD6-CE74-705C-BA39380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8154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359B-91E3-33D2-9137-40331701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thy software!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B8DF6-806B-F069-719A-3E8BE47E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renv</a:t>
            </a:r>
            <a:r>
              <a:rPr lang="en-US" dirty="0"/>
              <a:t> creates sandbox environment</a:t>
            </a:r>
          </a:p>
          <a:p>
            <a:pPr lvl="1"/>
            <a:r>
              <a:rPr lang="en-US" dirty="0"/>
              <a:t>Slows down startup of R interpreter</a:t>
            </a:r>
          </a:p>
          <a:p>
            <a:pPr lvl="1"/>
            <a:r>
              <a:rPr lang="en-US" dirty="0"/>
              <a:t>Nearly "serializes" startup of R interpreters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E69E-57CC-B0D1-5C37-8DD7B519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27F6C-5E4D-193E-7A27-314CF3BA7587}"/>
              </a:ext>
            </a:extLst>
          </p:cNvPr>
          <p:cNvSpPr txBox="1"/>
          <p:nvPr/>
        </p:nvSpPr>
        <p:spPr>
          <a:xfrm>
            <a:off x="838200" y="3217029"/>
            <a:ext cx="9724980" cy="3139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Warning message:</a:t>
            </a:r>
          </a:p>
          <a:p>
            <a:pPr lvl="0">
              <a:defRPr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took longer than expected (11 seconds) to activate the sandbox.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The sandbox can be disabled by setting: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RENV_CONFIG_SANDBOX_ENABLED = FALSE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within an appropriate start-up 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Renviron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See `?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::config` for more details.</a:t>
            </a: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1229552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9BED-5B22-A99A-A692-97DB34DC2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3C2-E9A3-06E7-BA81-FAF60EC9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02336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whole, better picture</a:t>
            </a:r>
            <a:endParaRPr lang="LID4096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468A-7567-CCC2-3B53-23D258F8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Vary both</a:t>
            </a:r>
          </a:p>
          <a:p>
            <a:pPr lvl="1"/>
            <a:r>
              <a:rPr lang="en-US" sz="1800" dirty="0"/>
              <a:t>Number of tasks</a:t>
            </a:r>
          </a:p>
          <a:p>
            <a:pPr lvl="1"/>
            <a:r>
              <a:rPr lang="en-US" sz="1800" dirty="0"/>
              <a:t>Number of CPUs/task</a:t>
            </a:r>
          </a:p>
          <a:p>
            <a:pPr lvl="1"/>
            <a:endParaRPr lang="en-US" sz="1800" dirty="0"/>
          </a:p>
          <a:p>
            <a:r>
              <a:rPr lang="en-US" sz="2200" dirty="0"/>
              <a:t>Here</a:t>
            </a:r>
          </a:p>
          <a:p>
            <a:pPr lvl="1"/>
            <a:r>
              <a:rPr lang="en-US" sz="1800" dirty="0"/>
              <a:t>Number of tasks = 48</a:t>
            </a:r>
          </a:p>
          <a:p>
            <a:pPr lvl="1"/>
            <a:r>
              <a:rPr lang="en-US" sz="1800" dirty="0"/>
              <a:t>CPUs per task = 2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8D40DA-5B53-D8BA-8169-072EDAE9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A47BC-170B-4274-7D51-E8FF7695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2654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CD74-ECC4-57EE-4958-FFC1F6A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C251C-69DB-211F-E80D-8CA1E7CB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EE4C-65AA-7787-EB73-22CBD348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406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7256-2601-3F0D-020B-2651EC1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Many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C23B-55BC-550D-38EB-321F9D34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Scheduler</a:t>
            </a:r>
          </a:p>
          <a:p>
            <a:r>
              <a:rPr lang="en-US" sz="2000" dirty="0"/>
              <a:t>Workflow managers</a:t>
            </a:r>
          </a:p>
          <a:p>
            <a:endParaRPr lang="LID4096" sz="2000" dirty="0"/>
          </a:p>
        </p:txBody>
      </p:sp>
      <p:pic>
        <p:nvPicPr>
          <p:cNvPr id="6" name="Picture 5" descr="Copper water pipes and taps">
            <a:extLst>
              <a:ext uri="{FF2B5EF4-FFF2-40B4-BE49-F238E27FC236}">
                <a16:creationId xmlns:a16="http://schemas.microsoft.com/office/drawing/2014/main" id="{0242C35B-0C6F-3FA1-3D00-F5606D98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3" b="907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E96E-77DE-76DE-3FED-5AF27980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77941-2D57-B600-BF05-D23B4C2A1329}"/>
              </a:ext>
            </a:extLst>
          </p:cNvPr>
          <p:cNvSpPr txBox="1"/>
          <p:nvPr/>
        </p:nvSpPr>
        <p:spPr>
          <a:xfrm>
            <a:off x="1218244" y="5366658"/>
            <a:ext cx="449122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https://gjbex.github.io/Workflows-for-HPC/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4676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52640-8E25-4BD0-16DC-C2C0487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Where to start?</a:t>
            </a:r>
            <a:endParaRPr lang="LID4096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6DE-869A-68C2-E781-0B250A37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Gut feeling?</a:t>
            </a:r>
          </a:p>
          <a:p>
            <a:r>
              <a:rPr lang="en-US" sz="2200" dirty="0"/>
              <a:t>Best guess?</a:t>
            </a:r>
          </a:p>
          <a:p>
            <a:r>
              <a:rPr lang="en-US" sz="2200" dirty="0"/>
              <a:t>Easy to optimize?</a:t>
            </a:r>
            <a:endParaRPr lang="LID4096" sz="2200" dirty="0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95E3BA3B-3662-6CD7-973C-196CAA2D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163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4A35-B9F4-4D1B-6331-DE45C9C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516698" y="5140789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9121651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5" grpId="0" animBg="1"/>
      <p:bldP spid="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603329D8-DA56-A07F-E15D-6A89C3C8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r="-1" b="1061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92EF8-1681-8C09-584C-B186988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Use proper tools!</a:t>
            </a:r>
            <a:endParaRPr lang="LID4096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9B20-8AC4-550D-B43E-B284A82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875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numba</a:t>
            </a:r>
            <a:endParaRPr lang="LID4096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cython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dask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3713-F6A0-B142-2747-21B6C93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83</a:t>
            </a:fld>
            <a:endParaRPr lang="LID4096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0011-7F14-4C9F-7B94-2982910FDC7C}"/>
              </a:ext>
            </a:extLst>
          </p:cNvPr>
          <p:cNvSpPr txBox="1"/>
          <p:nvPr/>
        </p:nvSpPr>
        <p:spPr>
          <a:xfrm>
            <a:off x="7772400" y="5133801"/>
            <a:ext cx="41385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https://gjbex.github.io/Python-for-HPC/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2576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E349-9342-E499-965F-C167C813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403B-95BD-45EC-0F1C-1B8E4F90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30E0-6C1C-255A-A921-817AD6BF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326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BE8848-B62D-4F88-EA55-C6A0E7B3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87313-DD60-FA48-D51D-ED5E9978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takes time</a:t>
            </a:r>
          </a:p>
          <a:p>
            <a:r>
              <a:rPr lang="en-US" dirty="0"/>
              <a:t>Large data sets</a:t>
            </a:r>
          </a:p>
          <a:p>
            <a:pPr lvl="1"/>
            <a:r>
              <a:rPr lang="en-US" dirty="0"/>
              <a:t>Large files</a:t>
            </a:r>
          </a:p>
          <a:p>
            <a:pPr lvl="1"/>
            <a:r>
              <a:rPr lang="en-US" dirty="0"/>
              <a:t>Many files</a:t>
            </a:r>
          </a:p>
          <a:p>
            <a:r>
              <a:rPr lang="en-US" dirty="0"/>
              <a:t>File systems have characteristics</a:t>
            </a:r>
          </a:p>
          <a:p>
            <a:pPr lvl="1"/>
            <a:r>
              <a:rPr lang="en-US" dirty="0"/>
              <a:t>HPC file systems tuned for large read/writes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8DF5-7AB7-9C6A-D8BD-8552BCB0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10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8585-9457-B779-DBC8-5F85787A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small read/writes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FE21-3575-D72C-8CE4-1DA07203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updates</a:t>
            </a:r>
          </a:p>
          <a:p>
            <a:pPr lvl="1"/>
            <a:r>
              <a:rPr lang="en-US" dirty="0"/>
              <a:t>Access time</a:t>
            </a:r>
          </a:p>
          <a:p>
            <a:pPr lvl="1"/>
            <a:r>
              <a:rPr lang="en-US" dirty="0"/>
              <a:t>Modification time</a:t>
            </a:r>
          </a:p>
          <a:p>
            <a:pPr lvl="1"/>
            <a:r>
              <a:rPr lang="en-US" dirty="0"/>
              <a:t>File size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6160-8B5A-7EB6-4725-F939C907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90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D4A80C-2DF4-422A-4C6F-401EC862A117}"/>
              </a:ext>
            </a:extLst>
          </p:cNvPr>
          <p:cNvGrpSpPr/>
          <p:nvPr/>
        </p:nvGrpSpPr>
        <p:grpSpPr>
          <a:xfrm>
            <a:off x="1766109" y="4173802"/>
            <a:ext cx="8659781" cy="986732"/>
            <a:chOff x="2188028" y="3836345"/>
            <a:chExt cx="8659781" cy="9867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0AE0A9-DFF4-1CFA-3896-EF21A872BB10}"/>
                </a:ext>
              </a:extLst>
            </p:cNvPr>
            <p:cNvSpPr txBox="1"/>
            <p:nvPr/>
          </p:nvSpPr>
          <p:spPr>
            <a:xfrm>
              <a:off x="2188028" y="4299857"/>
              <a:ext cx="826373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Performance degradation for entire system/all users!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780C9F85-FE60-95A5-6ADB-36F175AD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721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5286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1FB1-B712-11D6-D06E-85783AA8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4A38-94E8-36CA-ED27-0EE6A3D9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Textual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.txt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Image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.tiff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.jpeg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Video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.mp4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.mov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</a:p>
          <a:p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5FBF-45EE-FEA3-7FD2-D11B6712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7F46E-259A-0971-9D13-5A6480E3519C}"/>
              </a:ext>
            </a:extLst>
          </p:cNvPr>
          <p:cNvGrpSpPr/>
          <p:nvPr/>
        </p:nvGrpSpPr>
        <p:grpSpPr>
          <a:xfrm>
            <a:off x="2571651" y="4489488"/>
            <a:ext cx="8006638" cy="986732"/>
            <a:chOff x="2188028" y="3836345"/>
            <a:chExt cx="8006638" cy="986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95C60-42F4-43EF-D4EC-33254DE28B74}"/>
                </a:ext>
              </a:extLst>
            </p:cNvPr>
            <p:cNvSpPr txBox="1"/>
            <p:nvPr/>
          </p:nvSpPr>
          <p:spPr>
            <a:xfrm>
              <a:off x="2188028" y="4299857"/>
              <a:ext cx="7432612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Many small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8C7F0B83-564D-0D90-4091-55E265085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78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4777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608A-7E60-8B4B-EE8B-4743067F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167E-0951-2681-B10F-0E3C7930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binary data formats</a:t>
            </a:r>
          </a:p>
          <a:p>
            <a:r>
              <a:rPr lang="en-US" dirty="0"/>
              <a:t>Bundle small files into large ones</a:t>
            </a:r>
          </a:p>
          <a:p>
            <a:r>
              <a:rPr lang="en-US" dirty="0"/>
              <a:t>Read/write multiple items at once</a:t>
            </a:r>
          </a:p>
          <a:p>
            <a:r>
              <a:rPr lang="en-US" dirty="0"/>
              <a:t>Use caching</a:t>
            </a:r>
          </a:p>
          <a:p>
            <a:r>
              <a:rPr lang="en-US" dirty="0"/>
              <a:t>Use node-local scratch space (SSD drive)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FDA0D-2F08-3632-7C1D-57E60B70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59593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4A8-CF9E-765D-0984-276F2888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459D-EC29-A5FA-D028-8E4D7434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Reading/writing CSV is very slow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Parquet files</a:t>
            </a:r>
          </a:p>
          <a:p>
            <a:pPr lvl="2"/>
            <a:r>
              <a:rPr lang="en-US" dirty="0"/>
              <a:t>I/O &amp; space efficient</a:t>
            </a:r>
          </a:p>
          <a:p>
            <a:pPr lvl="2"/>
            <a:r>
              <a:rPr lang="en-US" dirty="0"/>
              <a:t>More CPU-intensive for (de)compression</a:t>
            </a:r>
          </a:p>
          <a:p>
            <a:pPr lvl="2"/>
            <a:r>
              <a:rPr lang="en-US" dirty="0"/>
              <a:t>Not optimal for random access</a:t>
            </a:r>
          </a:p>
          <a:p>
            <a:pPr lvl="1"/>
            <a:r>
              <a:rPr lang="en-US" dirty="0"/>
              <a:t>Arrow files</a:t>
            </a:r>
          </a:p>
          <a:p>
            <a:pPr lvl="2"/>
            <a:r>
              <a:rPr lang="en-US" dirty="0"/>
              <a:t>I/O efficient</a:t>
            </a:r>
          </a:p>
          <a:p>
            <a:pPr lvl="2"/>
            <a:r>
              <a:rPr lang="en-US" dirty="0"/>
              <a:t>In-memory format</a:t>
            </a:r>
          </a:p>
          <a:p>
            <a:pPr lvl="2"/>
            <a:r>
              <a:rPr lang="en-US" dirty="0"/>
              <a:t>Random access okay, sequential access very efficient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0DBA-10AA-2B2A-9D2B-7ED190B4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99C9-B03A-D055-14B3-92F358AD1C31}"/>
              </a:ext>
            </a:extLst>
          </p:cNvPr>
          <p:cNvSpPr txBox="1"/>
          <p:nvPr/>
        </p:nvSpPr>
        <p:spPr>
          <a:xfrm>
            <a:off x="7837715" y="2951946"/>
            <a:ext cx="26667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Can be used by</a:t>
            </a:r>
            <a:br>
              <a:rPr lang="en-US" sz="2800" dirty="0"/>
            </a:br>
            <a:r>
              <a:rPr lang="en-US" sz="2800" dirty="0"/>
              <a:t>R/pandas/</a:t>
            </a:r>
            <a:r>
              <a:rPr lang="en-US" sz="2800" dirty="0" err="1"/>
              <a:t>pllars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10493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BB85B-060A-CA08-A55F-91D0DAA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Many text files</a:t>
            </a:r>
            <a:endParaRPr lang="LID4096" sz="54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3330-E0C0-B98D-630C-B3D5A5B5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Use TAR, ZIP</a:t>
            </a:r>
          </a:p>
          <a:p>
            <a:r>
              <a:rPr lang="en-US" sz="2400" dirty="0"/>
              <a:t>Use Arrow/Hugging Face dataset</a:t>
            </a:r>
          </a:p>
          <a:p>
            <a:endParaRPr lang="LID4096" sz="2200" dirty="0"/>
          </a:p>
        </p:txBody>
      </p:sp>
      <p:pic>
        <p:nvPicPr>
          <p:cNvPr id="9" name="Picture 8" descr="Variety of books on shelves in library">
            <a:extLst>
              <a:ext uri="{FF2B5EF4-FFF2-40B4-BE49-F238E27FC236}">
                <a16:creationId xmlns:a16="http://schemas.microsoft.com/office/drawing/2014/main" id="{A3026DAE-486E-B920-2B99-3CE22F1C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r="1324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AE6A4-4FF9-526C-4531-91CAAD90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94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E34D6-EEB3-41F6-53A9-2EBEE4BCAA7A}"/>
              </a:ext>
            </a:extLst>
          </p:cNvPr>
          <p:cNvGrpSpPr/>
          <p:nvPr/>
        </p:nvGrpSpPr>
        <p:grpSpPr>
          <a:xfrm>
            <a:off x="834431" y="4803027"/>
            <a:ext cx="3642841" cy="1201578"/>
            <a:chOff x="7391400" y="1825625"/>
            <a:chExt cx="3642841" cy="1201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E86511-D50E-80DC-6D99-7F3B01D0DA10}"/>
                </a:ext>
              </a:extLst>
            </p:cNvPr>
            <p:cNvSpPr txBox="1"/>
            <p:nvPr/>
          </p:nvSpPr>
          <p:spPr>
            <a:xfrm>
              <a:off x="7391400" y="1825625"/>
              <a:ext cx="332328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Read multiple "files"</a:t>
              </a:r>
            </a:p>
            <a:p>
              <a:r>
                <a:rPr lang="en-US" sz="2800" dirty="0"/>
                <a:t>Per operation</a:t>
              </a:r>
              <a:endParaRPr lang="LID4096" sz="2800" dirty="0"/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AEBE2CC5-B39D-CD95-FA2F-4A916723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0041" y="2303003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9002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5376-A3FD-3C1C-0B18-3CBB069D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text files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618D-E730-EE91-292A-5F893D89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random 200,000 reads of 100,000 files (&lt; 1024 characters)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read 100,000 files (&lt; 1024 characters)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FC47-EADA-0FB6-93B4-3D23F18A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95</a:t>
            </a:fld>
            <a:endParaRPr lang="LID4096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77D5E-55CE-2B3E-133B-6F3A9DA97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48101"/>
              </p:ext>
            </p:extLst>
          </p:nvPr>
        </p:nvGraphicFramePr>
        <p:xfrm>
          <a:off x="1901374" y="2461379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97.4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B59DD3-DE60-2D87-2695-285BB69A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73831"/>
              </p:ext>
            </p:extLst>
          </p:nvPr>
        </p:nvGraphicFramePr>
        <p:xfrm>
          <a:off x="1901373" y="5009515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49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F394-EF5E-6D74-80BE-0B3DF919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Multi-dimensional arrays</a:t>
            </a:r>
            <a:endParaRPr lang="LID4096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1E5EB-2A1A-C5B6-4D19-1D8E0723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HDF5</a:t>
            </a:r>
          </a:p>
          <a:p>
            <a:r>
              <a:rPr lang="en-US" sz="2400" dirty="0" err="1"/>
              <a:t>PyTorch</a:t>
            </a:r>
            <a:r>
              <a:rPr lang="en-US" sz="2400" dirty="0"/>
              <a:t>/TensorFlow tensors in Arrow</a:t>
            </a:r>
          </a:p>
          <a:p>
            <a:r>
              <a:rPr lang="en-US" sz="2400" dirty="0"/>
              <a:t>Binary files</a:t>
            </a:r>
            <a:endParaRPr lang="LID4096" sz="2400" dirty="0"/>
          </a:p>
          <a:p>
            <a:endParaRPr lang="LID4096" sz="2200" dirty="0"/>
          </a:p>
        </p:txBody>
      </p:sp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1F4C8F60-A6C5-42E7-0959-9CA17998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4555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DC07-6001-2BBF-4A21-3B8DBB9F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96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0785E-A41F-1165-4149-34FB2FCB95DF}"/>
              </a:ext>
            </a:extLst>
          </p:cNvPr>
          <p:cNvGrpSpPr/>
          <p:nvPr/>
        </p:nvGrpSpPr>
        <p:grpSpPr>
          <a:xfrm>
            <a:off x="951124" y="4945237"/>
            <a:ext cx="3746514" cy="1053698"/>
            <a:chOff x="2188028" y="3769379"/>
            <a:chExt cx="3746514" cy="10536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50633A-D4E1-B411-4558-5254A79A09AD}"/>
                </a:ext>
              </a:extLst>
            </p:cNvPr>
            <p:cNvSpPr txBox="1"/>
            <p:nvPr/>
          </p:nvSpPr>
          <p:spPr>
            <a:xfrm>
              <a:off x="2188028" y="4299857"/>
              <a:ext cx="3302186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Don't use ASCII files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1C91FB28-E2E1-0107-4690-349AF78E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454" y="3769379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6113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79E-EB38-1B11-E5B5-451B736E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366E-C2BC-0CB7-B896-2C7155921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agnostic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Self-documenting</a:t>
            </a:r>
          </a:p>
          <a:p>
            <a:r>
              <a:rPr lang="en-US" dirty="0"/>
              <a:t>Multiple datasets</a:t>
            </a:r>
          </a:p>
          <a:p>
            <a:r>
              <a:rPr lang="en-US" dirty="0"/>
              <a:t>Parallel I/O</a:t>
            </a:r>
          </a:p>
          <a:p>
            <a:endParaRPr lang="en-US" dirty="0"/>
          </a:p>
          <a:p>
            <a:r>
              <a:rPr lang="en-US" dirty="0"/>
              <a:t>Mostly for numerical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4FF5-F418-BCC8-5488-7AC5333B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8725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9879-1A58-FE9A-DB8B-45215212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 dataset layout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6C37-A70F-A585-2394-06E24EB3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Matters a lot!</a:t>
            </a:r>
          </a:p>
          <a:p>
            <a:endParaRPr lang="en-US" dirty="0"/>
          </a:p>
          <a:p>
            <a:r>
              <a:rPr lang="en-US" dirty="0"/>
              <a:t>E.g., 10,000 random reads of 2,000 matrices</a:t>
            </a:r>
            <a:br>
              <a:rPr lang="en-US" dirty="0"/>
            </a:br>
            <a:r>
              <a:rPr lang="en-US" dirty="0"/>
              <a:t>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3E87-2419-E286-7C6A-6779217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98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42BAD0-2E3E-C6BD-FB2C-92B3E27F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27242"/>
              </p:ext>
            </p:extLst>
          </p:nvPr>
        </p:nvGraphicFramePr>
        <p:xfrm>
          <a:off x="2184401" y="4204903"/>
          <a:ext cx="35850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14">
                  <a:extLst>
                    <a:ext uri="{9D8B030D-6E8A-4147-A177-3AD203B41FA5}">
                      <a16:colId xmlns:a16="http://schemas.microsoft.com/office/drawing/2014/main" val="1423196948"/>
                    </a:ext>
                  </a:extLst>
                </a:gridCol>
                <a:gridCol w="1792514">
                  <a:extLst>
                    <a:ext uri="{9D8B030D-6E8A-4147-A177-3AD203B41FA5}">
                      <a16:colId xmlns:a16="http://schemas.microsoft.com/office/drawing/2014/main" val="4111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Layout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20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Row-major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8,760.6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5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8,346.8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65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729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A14D-73C1-5067-9267-CC3E50F3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Image data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0E7EF6-2B2B-9633-CB0B-35D8F4EB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Many formats: </a:t>
            </a:r>
            <a:r>
              <a:rPr lang="en-US" sz="1800" dirty="0"/>
              <a:t>JPEG, TIFF, PNG, </a:t>
            </a:r>
            <a:r>
              <a:rPr lang="en-US" sz="1800" dirty="0">
                <a:sym typeface="Symbol" panose="05050102010706020507" pitchFamily="18" charset="2"/>
              </a:rPr>
              <a:t></a:t>
            </a:r>
          </a:p>
          <a:p>
            <a:r>
              <a:rPr lang="en-US" sz="2200" dirty="0">
                <a:sym typeface="Symbol" panose="05050102010706020507" pitchFamily="18" charset="2"/>
              </a:rPr>
              <a:t>Can be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Grayscale: 1D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BGR: 3D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 + alpha: 3D array</a:t>
            </a:r>
          </a:p>
          <a:p>
            <a:r>
              <a:rPr lang="en-US" sz="2200" dirty="0">
                <a:sym typeface="Symbol" panose="05050102010706020507" pitchFamily="18" charset="2"/>
              </a:rPr>
              <a:t>Store as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HDF5 file</a:t>
            </a:r>
          </a:p>
          <a:p>
            <a:pPr lvl="1"/>
            <a:r>
              <a:rPr lang="en-US" sz="1800" dirty="0" err="1">
                <a:sym typeface="Symbol" panose="05050102010706020507" pitchFamily="18" charset="2"/>
              </a:rPr>
              <a:t>PyTorch</a:t>
            </a:r>
            <a:r>
              <a:rPr lang="en-US" sz="1800" dirty="0">
                <a:sym typeface="Symbol" panose="05050102010706020507" pitchFamily="18" charset="2"/>
              </a:rPr>
              <a:t>/TensorFlow tensor: Arrow</a:t>
            </a:r>
            <a:endParaRPr lang="en-US" sz="1800" dirty="0"/>
          </a:p>
        </p:txBody>
      </p:sp>
      <p:pic>
        <p:nvPicPr>
          <p:cNvPr id="6" name="Content Placeholder 5" descr="A person looking at a painting&#10;&#10;AI-generated content may be incorrect.">
            <a:extLst>
              <a:ext uri="{FF2B5EF4-FFF2-40B4-BE49-F238E27FC236}">
                <a16:creationId xmlns:a16="http://schemas.microsoft.com/office/drawing/2014/main" id="{BCC52C89-B148-9084-3B7A-4B4D9EE1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23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8C83-F30E-6400-C34E-9F5E5206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99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5446</TotalTime>
  <Words>4898</Words>
  <Application>Microsoft Office PowerPoint</Application>
  <PresentationFormat>Widescreen</PresentationFormat>
  <Paragraphs>1236</Paragraphs>
  <Slides>106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How to manage your code?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The whole picture</vt:lpstr>
      <vt:lpstr>Know thy software!</vt:lpstr>
      <vt:lpstr>The whole, better picture</vt:lpstr>
      <vt:lpstr>Why performance degradation?</vt:lpstr>
      <vt:lpstr>Bottlenecks</vt:lpstr>
      <vt:lpstr>Throughput computing</vt:lpstr>
      <vt:lpstr>Workflows</vt:lpstr>
      <vt:lpstr>Many tools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Use proper tools!</vt:lpstr>
      <vt:lpstr>Profiling R scripts</vt:lpstr>
      <vt:lpstr>Rprof wrapper</vt:lpstr>
      <vt:lpstr>Optimize algorithm first!</vt:lpstr>
      <vt:lpstr>If you don't profile…</vt:lpstr>
      <vt:lpstr>I/O performance</vt:lpstr>
      <vt:lpstr>Why worry?</vt:lpstr>
      <vt:lpstr>Many small read/writes</vt:lpstr>
      <vt:lpstr>Types of data</vt:lpstr>
      <vt:lpstr>Solutions</vt:lpstr>
      <vt:lpstr>Tabular data</vt:lpstr>
      <vt:lpstr>Many text files</vt:lpstr>
      <vt:lpstr>Many text files</vt:lpstr>
      <vt:lpstr>Multi-dimensional arrays</vt:lpstr>
      <vt:lpstr>HDF5</vt:lpstr>
      <vt:lpstr>HDF5 dataset layout</vt:lpstr>
      <vt:lpstr>Image data</vt:lpstr>
      <vt:lpstr>Arrow files</vt:lpstr>
      <vt:lpstr>Performance comparison for images</vt:lpstr>
      <vt:lpstr>Local disks</vt:lpstr>
      <vt:lpstr>Application environments &amp; I/O</vt:lpstr>
      <vt:lpstr>Wrap up</vt:lpstr>
      <vt:lpstr>Conclusions</vt:lpstr>
      <vt:lpstr>Where to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51</cp:revision>
  <dcterms:created xsi:type="dcterms:W3CDTF">2025-01-17T10:10:41Z</dcterms:created>
  <dcterms:modified xsi:type="dcterms:W3CDTF">2025-06-17T08:23:08Z</dcterms:modified>
</cp:coreProperties>
</file>